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4" r:id="rId19"/>
    <p:sldId id="275" r:id="rId20"/>
  </p:sldIdLst>
  <p:sldSz cx="12192000" cy="6858000"/>
  <p:notesSz cx="6858000" cy="9144000"/>
  <p:embeddedFontLst>
    <p:embeddedFont>
      <p:font typeface="Corbel" panose="020B0503020204020204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iS/6g6OF7dLcWXllKH7VVLv5YQ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26" autoAdjust="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ac0f319a12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ac0f319a12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ac0f319a12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ac0f319a12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0375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5573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標題投影片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15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orbel"/>
              <a:buNone/>
              <a:defRPr sz="59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  <a:defRPr sz="2200" cap="none">
                <a:solidFill>
                  <a:srgbClr val="D7F0F6"/>
                </a:solidFill>
              </a:defRPr>
            </a:lvl1pPr>
            <a:lvl2pPr lvl="1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1"/>
          </p:nvPr>
        </p:nvSpPr>
        <p:spPr>
          <a:xfrm rot="5400000">
            <a:off x="4966548" y="-233172"/>
            <a:ext cx="5120640" cy="73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>
            <a:spLocks noGrp="1"/>
          </p:cNvSpPr>
          <p:nvPr>
            <p:ph type="title"/>
          </p:nvPr>
        </p:nvSpPr>
        <p:spPr>
          <a:xfrm rot="5400000">
            <a:off x="-685800" y="2057400"/>
            <a:ext cx="4953000" cy="28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body" idx="1"/>
          </p:nvPr>
        </p:nvSpPr>
        <p:spPr>
          <a:xfrm rot="5400000">
            <a:off x="4965192" y="-228600"/>
            <a:ext cx="5120640" cy="73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5900"/>
              <a:buFont typeface="Corbel"/>
              <a:buNone/>
              <a:defRPr sz="5900" b="0">
                <a:solidFill>
                  <a:srgbClr val="5959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  <a:defRPr sz="2200" cap="none">
                <a:solidFill>
                  <a:srgbClr val="595959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body" idx="1"/>
          </p:nvPr>
        </p:nvSpPr>
        <p:spPr>
          <a:xfrm>
            <a:off x="3867912" y="868680"/>
            <a:ext cx="347472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body" idx="2"/>
          </p:nvPr>
        </p:nvSpPr>
        <p:spPr>
          <a:xfrm>
            <a:off x="7818120" y="868680"/>
            <a:ext cx="347472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>
                <a:solidFill>
                  <a:srgbClr val="595959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2"/>
          </p:nvPr>
        </p:nvSpPr>
        <p:spPr>
          <a:xfrm>
            <a:off x="3867912" y="1930936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3"/>
          </p:nvPr>
        </p:nvSpPr>
        <p:spPr>
          <a:xfrm>
            <a:off x="7818463" y="1023586"/>
            <a:ext cx="3474720" cy="813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>
                <a:solidFill>
                  <a:srgbClr val="595959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4"/>
          </p:nvPr>
        </p:nvSpPr>
        <p:spPr>
          <a:xfrm>
            <a:off x="7818463" y="1930936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空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rbel"/>
              <a:buNone/>
              <a:defRPr sz="32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body" idx="1"/>
          </p:nvPr>
        </p:nvSpPr>
        <p:spPr>
          <a:xfrm>
            <a:off x="3867912" y="868680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2"/>
          </p:nvPr>
        </p:nvSpPr>
        <p:spPr>
          <a:xfrm>
            <a:off x="256032" y="3494176"/>
            <a:ext cx="2834640" cy="2321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rbel"/>
              <a:buNone/>
              <a:defRPr sz="32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>
            <a:spLocks noGrp="1"/>
          </p:cNvSpPr>
          <p:nvPr>
            <p:ph type="pic" idx="2"/>
          </p:nvPr>
        </p:nvSpPr>
        <p:spPr>
          <a:xfrm>
            <a:off x="3570644" y="767419"/>
            <a:ext cx="8115230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body" idx="1"/>
          </p:nvPr>
        </p:nvSpPr>
        <p:spPr>
          <a:xfrm>
            <a:off x="256032" y="3493008"/>
            <a:ext cx="2834640" cy="2322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ftr" idx="11"/>
          </p:nvPr>
        </p:nvSpPr>
        <p:spPr>
          <a:xfrm>
            <a:off x="3499101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  <a:defRPr sz="36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4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9;p14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" name="Google Shape;10;p14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77338" y="1554479"/>
            <a:ext cx="9144000" cy="1381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orbel"/>
              <a:buNone/>
            </a:pPr>
            <a:r>
              <a:rPr lang="en-US" sz="4400"/>
              <a:t>Interactive Multi-Grained Joint Model</a:t>
            </a:r>
            <a:br>
              <a:rPr lang="en-US" sz="4400"/>
            </a:br>
            <a:r>
              <a:rPr lang="en-US" sz="4400"/>
              <a:t>for Targeted Sentiment Analysis</a:t>
            </a:r>
            <a:endParaRPr sz="4400"/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1524000" y="378491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 dirty="0"/>
              <a:t>Advisor: </a:t>
            </a:r>
            <a:r>
              <a:rPr lang="en-US" dirty="0" err="1"/>
              <a:t>Jia</a:t>
            </a:r>
            <a:r>
              <a:rPr lang="en-US" dirty="0"/>
              <a:t>-Ling </a:t>
            </a:r>
            <a:r>
              <a:rPr lang="en-US" dirty="0" err="1"/>
              <a:t>Koh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</a:pPr>
            <a:r>
              <a:rPr lang="en-US" dirty="0"/>
              <a:t>Presenter: Cheng-Wei Chen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</a:pPr>
            <a:r>
              <a:rPr lang="en-US" dirty="0"/>
              <a:t>Source: CIKM’19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</a:pPr>
            <a:r>
              <a:rPr lang="en-US" dirty="0"/>
              <a:t>Data: </a:t>
            </a:r>
            <a:r>
              <a:rPr lang="en-US" dirty="0" smtClean="0"/>
              <a:t>2020/1</a:t>
            </a:r>
            <a:r>
              <a:rPr lang="en-US" altLang="zh-TW" dirty="0" smtClean="0"/>
              <a:t>2</a:t>
            </a:r>
            <a:r>
              <a:rPr lang="en-US" dirty="0" smtClean="0"/>
              <a:t>/</a:t>
            </a:r>
            <a:r>
              <a:rPr lang="en-US" altLang="zh-TW" dirty="0" smtClean="0"/>
              <a:t>1</a:t>
            </a:r>
            <a:endParaRPr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smtClean="0"/>
              <a:t>1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"/>
          <p:cNvSpPr txBox="1">
            <a:spLocks noGrp="1"/>
          </p:cNvSpPr>
          <p:nvPr>
            <p:ph type="title"/>
          </p:nvPr>
        </p:nvSpPr>
        <p:spPr>
          <a:xfrm>
            <a:off x="252918" y="1123837"/>
            <a:ext cx="3013983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Coarse-grained</a:t>
            </a:r>
            <a:endParaRPr/>
          </a:p>
        </p:txBody>
      </p:sp>
      <p:sp>
        <p:nvSpPr>
          <p:cNvPr id="169" name="Google Shape;169;p9"/>
          <p:cNvSpPr txBox="1">
            <a:spLocks noGrp="1"/>
          </p:cNvSpPr>
          <p:nvPr>
            <p:ph type="body" idx="1"/>
          </p:nvPr>
        </p:nvSpPr>
        <p:spPr>
          <a:xfrm>
            <a:off x="3740727" y="538599"/>
            <a:ext cx="4763193" cy="1509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8288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sentence x =[x1, x2, ..., xn], xi ∈ R</a:t>
            </a:r>
            <a:r>
              <a:rPr lang="en-US" sz="1600" baseline="30000"/>
              <a:t>dw</a:t>
            </a:r>
            <a:endParaRPr sz="1600" baseline="30000"/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sentence ch =[ch1, ch2, ..., chn], chi ∈ R</a:t>
            </a:r>
            <a:r>
              <a:rPr lang="en-US" sz="1600" baseline="30000"/>
              <a:t>dch</a:t>
            </a:r>
            <a:endParaRPr sz="1600" baseline="30000"/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Concatenate two embedding and do Bi-GRU=&gt; </a:t>
            </a:r>
            <a:r>
              <a:rPr lang="en-US" sz="1600" b="1"/>
              <a:t>h</a:t>
            </a:r>
            <a:r>
              <a:rPr lang="en-US" b="1" baseline="-25000"/>
              <a:t>i</a:t>
            </a:r>
            <a:endParaRPr b="1" baseline="-25000"/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d</a:t>
            </a:r>
            <a:r>
              <a:rPr lang="en-US" baseline="-25000"/>
              <a:t>h</a:t>
            </a:r>
            <a:r>
              <a:rPr lang="en-US" sz="1600"/>
              <a:t> = 2(d</a:t>
            </a:r>
            <a:r>
              <a:rPr lang="en-US" sz="1600" baseline="-25000"/>
              <a:t>w</a:t>
            </a:r>
            <a:r>
              <a:rPr lang="en-US" sz="1600"/>
              <a:t> + d</a:t>
            </a:r>
            <a:r>
              <a:rPr lang="en-US" sz="1600" baseline="-25000"/>
              <a:t>ch</a:t>
            </a:r>
            <a:r>
              <a:rPr lang="en-US" sz="1600"/>
              <a:t>)</a:t>
            </a:r>
            <a:endParaRPr/>
          </a:p>
        </p:txBody>
      </p:sp>
      <p:pic>
        <p:nvPicPr>
          <p:cNvPr id="170" name="Google Shape;170;p9" descr="Schematic diagram of Bi-GRU. | Download Scientific Diagram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40727" y="2048168"/>
            <a:ext cx="5164722" cy="2284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40727" y="4678775"/>
            <a:ext cx="3449781" cy="1046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9"/>
          <p:cNvPicPr preferRelativeResize="0"/>
          <p:nvPr/>
        </p:nvPicPr>
        <p:blipFill rotWithShape="1">
          <a:blip r:embed="rId5">
            <a:alphaModFix/>
          </a:blip>
          <a:srcRect l="1151" t="14971" r="57216" b="21746"/>
          <a:stretch/>
        </p:blipFill>
        <p:spPr>
          <a:xfrm>
            <a:off x="8503920" y="199505"/>
            <a:ext cx="3009207" cy="2186247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9"/>
          <p:cNvSpPr/>
          <p:nvPr/>
        </p:nvSpPr>
        <p:spPr>
          <a:xfrm>
            <a:off x="4191329" y="5801367"/>
            <a:ext cx="436138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Where W</a:t>
            </a:r>
            <a:r>
              <a:rPr lang="en-US" sz="2400" baseline="30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z</a:t>
            </a:r>
            <a:r>
              <a:rPr lang="en-US" sz="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, W</a:t>
            </a:r>
            <a:r>
              <a:rPr lang="en-US" sz="2400" baseline="30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q</a:t>
            </a:r>
            <a:r>
              <a:rPr lang="en-US" sz="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∈ R</a:t>
            </a:r>
            <a:r>
              <a:rPr lang="en-US" sz="2400" baseline="30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2×dh</a:t>
            </a:r>
            <a:r>
              <a:rPr lang="en-US" sz="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are weight matrices.</a:t>
            </a:r>
            <a:endParaRPr sz="18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4" name="Google Shape;174;p9"/>
          <p:cNvSpPr txBox="1"/>
          <p:nvPr/>
        </p:nvSpPr>
        <p:spPr>
          <a:xfrm>
            <a:off x="7190508" y="4878731"/>
            <a:ext cx="4582392" cy="646331"/>
          </a:xfrm>
          <a:prstGeom prst="rect">
            <a:avLst/>
          </a:prstGeom>
          <a:solidFill>
            <a:srgbClr val="B0E3ED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Probability</a:t>
            </a:r>
            <a:r>
              <a:rPr lang="en-US" sz="1800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means whether a word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belongs to a target or sentiment clue  or not.</a:t>
            </a:r>
            <a:endParaRPr sz="1800" dirty="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Interaction</a:t>
            </a:r>
            <a:endParaRPr/>
          </a:p>
        </p:txBody>
      </p:sp>
      <p:sp>
        <p:nvSpPr>
          <p:cNvPr id="180" name="Google Shape;180;p10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6904027" cy="557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8288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A. Sentiment clue information to target tagging information:</a:t>
            </a:r>
            <a:endParaRPr/>
          </a:p>
        </p:txBody>
      </p:sp>
      <p:pic>
        <p:nvPicPr>
          <p:cNvPr id="181" name="Google Shape;18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69268" y="1276350"/>
            <a:ext cx="5257800" cy="247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69268" y="3752850"/>
            <a:ext cx="3297804" cy="1311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869268" y="5145727"/>
            <a:ext cx="1999517" cy="84304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10"/>
          <p:cNvSpPr txBox="1"/>
          <p:nvPr/>
        </p:nvSpPr>
        <p:spPr>
          <a:xfrm>
            <a:off x="5868785" y="5156805"/>
            <a:ext cx="5290282" cy="1200329"/>
          </a:xfrm>
          <a:prstGeom prst="rect">
            <a:avLst/>
          </a:prstGeom>
          <a:solidFill>
            <a:srgbClr val="D7F0F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Ex: If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1.‘sad’ is predicted as a sentiment clue. </a:t>
            </a:r>
            <a:r>
              <a:rPr lang="en-US" sz="1800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(high z</a:t>
            </a:r>
            <a:r>
              <a:rPr lang="en-US" sz="2400" baseline="30000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S</a:t>
            </a:r>
            <a:r>
              <a:rPr lang="en-US" sz="2800" baseline="-25000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j</a:t>
            </a:r>
            <a:r>
              <a:rPr lang="en-US" sz="1800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2.‘Houston’ is highly linked to ‘sad’. </a:t>
            </a:r>
            <a:r>
              <a:rPr lang="en-US" sz="1800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(high A</a:t>
            </a:r>
            <a:r>
              <a:rPr lang="en-US" sz="2400" baseline="-25000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i, j</a:t>
            </a:r>
            <a:r>
              <a:rPr lang="en-US" sz="1800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=&gt;‘Houston’ has a high possibility of being a target.</a:t>
            </a:r>
            <a:endParaRPr sz="18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85" name="Google Shape;185;p10"/>
          <p:cNvSpPr/>
          <p:nvPr/>
        </p:nvSpPr>
        <p:spPr>
          <a:xfrm>
            <a:off x="3948545" y="1920240"/>
            <a:ext cx="2261062" cy="1687484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86" name="Google Shape;186;p10"/>
          <p:cNvSpPr txBox="1"/>
          <p:nvPr/>
        </p:nvSpPr>
        <p:spPr>
          <a:xfrm>
            <a:off x="6321954" y="4480559"/>
            <a:ext cx="182511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(Attention Value)</a:t>
            </a:r>
            <a:endParaRPr sz="18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1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Interaction</a:t>
            </a:r>
            <a:endParaRPr/>
          </a:p>
        </p:txBody>
      </p:sp>
      <p:sp>
        <p:nvSpPr>
          <p:cNvPr id="192" name="Google Shape;192;p11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6904027" cy="557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8288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A. Sentiment clue information to target tagging information:</a:t>
            </a:r>
            <a:endParaRPr/>
          </a:p>
        </p:txBody>
      </p:sp>
      <p:pic>
        <p:nvPicPr>
          <p:cNvPr id="193" name="Google Shape;193;p11"/>
          <p:cNvPicPr preferRelativeResize="0"/>
          <p:nvPr/>
        </p:nvPicPr>
        <p:blipFill rotWithShape="1">
          <a:blip r:embed="rId3">
            <a:alphaModFix/>
          </a:blip>
          <a:srcRect t="4625"/>
          <a:stretch/>
        </p:blipFill>
        <p:spPr>
          <a:xfrm>
            <a:off x="3869268" y="1404850"/>
            <a:ext cx="5257800" cy="23619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69268" y="3759905"/>
            <a:ext cx="1999517" cy="843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01028" y="4602945"/>
            <a:ext cx="2276475" cy="447675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11"/>
          <p:cNvSpPr txBox="1"/>
          <p:nvPr/>
        </p:nvSpPr>
        <p:spPr>
          <a:xfrm>
            <a:off x="4071498" y="5114933"/>
            <a:ext cx="179728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Gate mechanism</a:t>
            </a:r>
            <a:endParaRPr sz="18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197" name="Google Shape;197;p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71498" y="5483930"/>
            <a:ext cx="3705225" cy="752475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11"/>
          <p:cNvSpPr/>
          <p:nvPr/>
        </p:nvSpPr>
        <p:spPr>
          <a:xfrm>
            <a:off x="7776723" y="5766448"/>
            <a:ext cx="3092335" cy="369332"/>
          </a:xfrm>
          <a:prstGeom prst="rect">
            <a:avLst/>
          </a:prstGeom>
          <a:solidFill>
            <a:srgbClr val="D7F0F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W</a:t>
            </a:r>
            <a:r>
              <a:rPr lang="en-US" sz="1800" baseline="30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g</a:t>
            </a:r>
            <a:r>
              <a:rPr lang="en-US" sz="7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∈ R</a:t>
            </a:r>
            <a:r>
              <a:rPr lang="en-US" sz="1800" baseline="30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db×db</a:t>
            </a:r>
            <a:r>
              <a:rPr lang="en-US" sz="7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and W</a:t>
            </a:r>
            <a:r>
              <a:rPr lang="en-US" sz="1800" baseline="30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trans </a:t>
            </a:r>
            <a:r>
              <a:rPr lang="en-US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∈ R</a:t>
            </a:r>
            <a:r>
              <a:rPr lang="en-US" sz="1800" baseline="30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db×da</a:t>
            </a:r>
            <a:endParaRPr sz="1800" baseline="300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199" name="Google Shape;199;p11"/>
          <p:cNvCxnSpPr/>
          <p:nvPr/>
        </p:nvCxnSpPr>
        <p:spPr>
          <a:xfrm rot="10800000" flipH="1">
            <a:off x="5619974" y="2682355"/>
            <a:ext cx="878194" cy="192059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00" name="Google Shape;200;p11"/>
          <p:cNvCxnSpPr/>
          <p:nvPr/>
        </p:nvCxnSpPr>
        <p:spPr>
          <a:xfrm rot="10800000" flipH="1">
            <a:off x="4355869" y="3497641"/>
            <a:ext cx="1644676" cy="464873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01" name="Google Shape;201;p11"/>
          <p:cNvCxnSpPr>
            <a:stCxn id="196" idx="3"/>
          </p:cNvCxnSpPr>
          <p:nvPr/>
        </p:nvCxnSpPr>
        <p:spPr>
          <a:xfrm rot="10800000" flipH="1">
            <a:off x="5868785" y="3097899"/>
            <a:ext cx="1820400" cy="22017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pic>
        <p:nvPicPr>
          <p:cNvPr id="202" name="Google Shape;202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758591" y="4458315"/>
            <a:ext cx="4815922" cy="8412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3" name="Google Shape;203;p11"/>
          <p:cNvCxnSpPr/>
          <p:nvPr/>
        </p:nvCxnSpPr>
        <p:spPr>
          <a:xfrm rot="10800000" flipH="1">
            <a:off x="7321281" y="5050620"/>
            <a:ext cx="753509" cy="862004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2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Interaction</a:t>
            </a:r>
            <a:endParaRPr/>
          </a:p>
        </p:txBody>
      </p:sp>
      <p:sp>
        <p:nvSpPr>
          <p:cNvPr id="209" name="Google Shape;209;p12"/>
          <p:cNvSpPr txBox="1">
            <a:spLocks noGrp="1"/>
          </p:cNvSpPr>
          <p:nvPr>
            <p:ph type="body" idx="1"/>
          </p:nvPr>
        </p:nvSpPr>
        <p:spPr>
          <a:xfrm>
            <a:off x="3869268" y="911654"/>
            <a:ext cx="7315200" cy="424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8288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B. Target tagging information to sentiment tagging information:</a:t>
            </a:r>
            <a:endParaRPr/>
          </a:p>
        </p:txBody>
      </p:sp>
      <p:pic>
        <p:nvPicPr>
          <p:cNvPr id="210" name="Google Shape;210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69268" y="1288474"/>
            <a:ext cx="5443779" cy="2169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69268" y="3539845"/>
            <a:ext cx="2477802" cy="1380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869268" y="5001923"/>
            <a:ext cx="2308692" cy="492375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12"/>
          <p:cNvSpPr/>
          <p:nvPr/>
        </p:nvSpPr>
        <p:spPr>
          <a:xfrm>
            <a:off x="6529950" y="4273842"/>
            <a:ext cx="3470261" cy="646331"/>
          </a:xfrm>
          <a:prstGeom prst="rect">
            <a:avLst/>
          </a:prstGeom>
          <a:solidFill>
            <a:srgbClr val="D7F0F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att</a:t>
            </a:r>
            <a:r>
              <a:rPr lang="en-US" sz="2000" baseline="30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</a:t>
            </a:r>
            <a:r>
              <a:rPr lang="en-US" sz="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  </a:t>
            </a:r>
            <a:r>
              <a:rPr lang="en-US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∈ R</a:t>
            </a:r>
            <a:r>
              <a:rPr lang="en-US" sz="2000" baseline="30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Csen </a:t>
            </a:r>
            <a:r>
              <a:rPr lang="en-US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is the attention-based </a:t>
            </a:r>
            <a:endParaRPr sz="18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sentiment tagging information.</a:t>
            </a:r>
            <a:endParaRPr sz="18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1443" y="4806695"/>
            <a:ext cx="3097456" cy="1135734"/>
          </a:xfrm>
          <a:prstGeom prst="rect">
            <a:avLst/>
          </a:prstGeom>
        </p:spPr>
      </p:pic>
      <p:sp>
        <p:nvSpPr>
          <p:cNvPr id="218" name="Google Shape;218;p13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Fine-grained</a:t>
            </a:r>
            <a:endParaRPr/>
          </a:p>
        </p:txBody>
      </p:sp>
      <p:sp>
        <p:nvSpPr>
          <p:cNvPr id="219" name="Google Shape;219;p13"/>
          <p:cNvSpPr txBox="1">
            <a:spLocks noGrp="1"/>
          </p:cNvSpPr>
          <p:nvPr>
            <p:ph type="body" idx="1"/>
          </p:nvPr>
        </p:nvSpPr>
        <p:spPr>
          <a:xfrm>
            <a:off x="5738331" y="4026285"/>
            <a:ext cx="2135077" cy="4261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82880" indent="-55879">
              <a:spcBef>
                <a:spcPts val="0"/>
              </a:spcBef>
              <a:buSzPts val="2000"/>
              <a:buNone/>
            </a:pPr>
            <a:r>
              <a:rPr lang="en-US" sz="1800" dirty="0"/>
              <a:t>h </a:t>
            </a:r>
            <a:r>
              <a:rPr lang="en-US" sz="1800" dirty="0" err="1"/>
              <a:t>i</a:t>
            </a:r>
            <a:r>
              <a:rPr lang="en-US" sz="1800" dirty="0"/>
              <a:t> =&gt; h </a:t>
            </a:r>
            <a:r>
              <a:rPr lang="en-US" sz="1800" dirty="0" err="1"/>
              <a:t>i</a:t>
            </a:r>
            <a:r>
              <a:rPr lang="en-US" sz="1800" dirty="0" smtClean="0"/>
              <a:t>′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(Bi-GRU)</a:t>
            </a:r>
            <a:endParaRPr sz="1800" dirty="0"/>
          </a:p>
        </p:txBody>
      </p:sp>
      <p:pic>
        <p:nvPicPr>
          <p:cNvPr id="221" name="Google Shape;221;p13"/>
          <p:cNvPicPr preferRelativeResize="0"/>
          <p:nvPr/>
        </p:nvPicPr>
        <p:blipFill rotWithShape="1">
          <a:blip r:embed="rId4">
            <a:alphaModFix/>
          </a:blip>
          <a:srcRect l="49005"/>
          <a:stretch/>
        </p:blipFill>
        <p:spPr>
          <a:xfrm>
            <a:off x="3869275" y="338850"/>
            <a:ext cx="3776147" cy="3539499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13"/>
          <p:cNvSpPr/>
          <p:nvPr/>
        </p:nvSpPr>
        <p:spPr>
          <a:xfrm>
            <a:off x="7400125" y="4888875"/>
            <a:ext cx="492300" cy="4302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3"/>
          <p:cNvSpPr txBox="1"/>
          <p:nvPr/>
        </p:nvSpPr>
        <p:spPr>
          <a:xfrm>
            <a:off x="6683425" y="5941325"/>
            <a:ext cx="3200400" cy="5376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 Conditional random fields</a:t>
            </a:r>
            <a:endParaRPr/>
          </a:p>
        </p:txBody>
      </p:sp>
      <p:sp>
        <p:nvSpPr>
          <p:cNvPr id="227" name="Google Shape;227;p13"/>
          <p:cNvSpPr/>
          <p:nvPr/>
        </p:nvSpPr>
        <p:spPr>
          <a:xfrm>
            <a:off x="7400125" y="5319075"/>
            <a:ext cx="492300" cy="4302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0625" y="3844009"/>
            <a:ext cx="2126180" cy="1044866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5039" y="4901550"/>
            <a:ext cx="2032819" cy="1039775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ac0f319a12_0_11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500" cy="460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orbel"/>
              <a:buNone/>
            </a:pPr>
            <a:r>
              <a:rPr lang="en-US">
                <a:solidFill>
                  <a:schemeClr val="lt1"/>
                </a:solidFill>
              </a:rPr>
              <a:t>Fine-grained</a:t>
            </a:r>
            <a:endParaRPr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(CRF)</a:t>
            </a:r>
            <a:endParaRPr/>
          </a:p>
        </p:txBody>
      </p:sp>
      <p:sp>
        <p:nvSpPr>
          <p:cNvPr id="233" name="Google Shape;233;gac0f319a12_0_11"/>
          <p:cNvSpPr txBox="1">
            <a:spLocks noGrp="1"/>
          </p:cNvSpPr>
          <p:nvPr>
            <p:ph type="body" idx="1"/>
          </p:nvPr>
        </p:nvSpPr>
        <p:spPr>
          <a:xfrm>
            <a:off x="4317674" y="3055621"/>
            <a:ext cx="2417233" cy="835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buNone/>
            </a:pPr>
            <a:r>
              <a:rPr lang="en-US" altLang="zh-TW" dirty="0"/>
              <a:t>A</a:t>
            </a:r>
            <a:r>
              <a:rPr lang="zh-TW" altLang="en-US" dirty="0"/>
              <a:t>為極大團的集合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0" lvl="0" indent="0">
              <a:buNone/>
            </a:pPr>
            <a:r>
              <a:rPr lang="en-US" altLang="zh-TW" dirty="0" smtClean="0"/>
              <a:t>a</a:t>
            </a:r>
            <a:r>
              <a:rPr lang="zh-TW" altLang="en-US" dirty="0"/>
              <a:t>為某一個極大團</a:t>
            </a:r>
            <a:r>
              <a:rPr lang="zh-TW" altLang="en-US" dirty="0" smtClean="0"/>
              <a:t>；</a:t>
            </a:r>
            <a:endParaRPr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1553" y="1523947"/>
            <a:ext cx="3459623" cy="1096577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4"/>
          <a:srcRect l="12525" t="7196"/>
          <a:stretch/>
        </p:blipFill>
        <p:spPr>
          <a:xfrm>
            <a:off x="7429498" y="2829078"/>
            <a:ext cx="2380701" cy="257598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932538" y="1123837"/>
            <a:ext cx="3801041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zh-TW" altLang="en-US" sz="2000" dirty="0">
                <a:solidFill>
                  <a:srgbClr val="595959"/>
                </a:solidFill>
                <a:latin typeface="Corbel"/>
                <a:ea typeface="Corbel"/>
                <a:cs typeface="Corbel"/>
              </a:rPr>
              <a:t>勢</a:t>
            </a:r>
            <a:r>
              <a:rPr lang="zh-TW" altLang="en-US" sz="2000" dirty="0" smtClean="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函數</a:t>
            </a:r>
            <a:r>
              <a:rPr lang="en-US" altLang="zh-TW" sz="2000" dirty="0" smtClean="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(</a:t>
            </a:r>
            <a:r>
              <a:rPr lang="zh-TW" altLang="en-US" dirty="0"/>
              <a:t>偏導數等於速度在那個方向的分量</a:t>
            </a:r>
            <a:r>
              <a:rPr lang="en-US" altLang="zh-TW" sz="2000" dirty="0" smtClean="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)</a:t>
            </a:r>
            <a:endParaRPr lang="zh-TW" altLang="en-US" sz="2000" dirty="0">
              <a:solidFill>
                <a:srgbClr val="595959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11" name="Google Shape;199;p11"/>
          <p:cNvCxnSpPr>
            <a:stCxn id="233" idx="0"/>
          </p:cNvCxnSpPr>
          <p:nvPr/>
        </p:nvCxnSpPr>
        <p:spPr>
          <a:xfrm flipV="1">
            <a:off x="5526291" y="2376680"/>
            <a:ext cx="406247" cy="678941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3" name="直線單箭頭接點 12"/>
          <p:cNvCxnSpPr>
            <a:stCxn id="8" idx="2"/>
          </p:cNvCxnSpPr>
          <p:nvPr/>
        </p:nvCxnSpPr>
        <p:spPr>
          <a:xfrm flipH="1">
            <a:off x="6268916" y="1523947"/>
            <a:ext cx="1564143" cy="346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6005146" y="3552092"/>
            <a:ext cx="360485" cy="3387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" name="直線單箭頭接點 15"/>
          <p:cNvCxnSpPr>
            <a:stCxn id="14" idx="6"/>
            <a:endCxn id="3" idx="1"/>
          </p:cNvCxnSpPr>
          <p:nvPr/>
        </p:nvCxnSpPr>
        <p:spPr>
          <a:xfrm>
            <a:off x="6365631" y="3721491"/>
            <a:ext cx="1063867" cy="3955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ac0f319a12_0_16"/>
          <p:cNvSpPr txBox="1">
            <a:spLocks noGrp="1"/>
          </p:cNvSpPr>
          <p:nvPr>
            <p:ph type="title"/>
          </p:nvPr>
        </p:nvSpPr>
        <p:spPr>
          <a:xfrm>
            <a:off x="203700" y="1123900"/>
            <a:ext cx="3785400" cy="460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Loss function</a:t>
            </a:r>
            <a:endParaRPr/>
          </a:p>
        </p:txBody>
      </p:sp>
      <p:sp>
        <p:nvSpPr>
          <p:cNvPr id="239" name="Google Shape;239;gac0f319a12_0_16"/>
          <p:cNvSpPr txBox="1">
            <a:spLocks noGrp="1"/>
          </p:cNvSpPr>
          <p:nvPr>
            <p:ph type="body" idx="1"/>
          </p:nvPr>
        </p:nvSpPr>
        <p:spPr>
          <a:xfrm>
            <a:off x="3869275" y="864106"/>
            <a:ext cx="7315200" cy="1114163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9275" y="2189806"/>
            <a:ext cx="2662606" cy="1075283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4"/>
          <a:srcRect t="16346" b="9210"/>
          <a:stretch/>
        </p:blipFill>
        <p:spPr>
          <a:xfrm>
            <a:off x="4000313" y="3244361"/>
            <a:ext cx="4205103" cy="852854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0313" y="4168930"/>
            <a:ext cx="4893564" cy="843718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Experiments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260238" y="2109982"/>
            <a:ext cx="1538001" cy="682986"/>
          </a:xfrm>
        </p:spPr>
        <p:txBody>
          <a:bodyPr/>
          <a:lstStyle/>
          <a:p>
            <a:r>
              <a:rPr lang="zh-TW" altLang="en-US" dirty="0" smtClean="0"/>
              <a:t>資料集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0238" y="2944331"/>
            <a:ext cx="5818542" cy="1030532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8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58496" cy="4601183"/>
          </a:xfrm>
        </p:spPr>
        <p:txBody>
          <a:bodyPr/>
          <a:lstStyle/>
          <a:p>
            <a:r>
              <a:rPr lang="en-US" altLang="zh-TW" dirty="0" smtClean="0"/>
              <a:t>Experiments</a:t>
            </a:r>
            <a:br>
              <a:rPr lang="en-US" altLang="zh-TW" dirty="0" smtClean="0"/>
            </a:br>
            <a:r>
              <a:rPr lang="en-US" altLang="zh-TW" sz="2400" dirty="0" smtClean="0"/>
              <a:t>(With other method)</a:t>
            </a:r>
            <a:br>
              <a:rPr lang="en-US" altLang="zh-TW" sz="2400" dirty="0" smtClean="0"/>
            </a:br>
            <a:r>
              <a:rPr lang="en-US" altLang="zh-TW" sz="2400" dirty="0" smtClean="0"/>
              <a:t>(W/O partial work)</a:t>
            </a:r>
            <a:endParaRPr lang="zh-TW" altLang="en-US" sz="2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8696" y="693494"/>
            <a:ext cx="7850331" cy="332129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8696" y="4264635"/>
            <a:ext cx="7814227" cy="1793265"/>
          </a:xfrm>
          <a:prstGeom prst="rect">
            <a:avLst/>
          </a:prstGeom>
        </p:spPr>
      </p:pic>
      <p:sp>
        <p:nvSpPr>
          <p:cNvPr id="8" name="弧形 7"/>
          <p:cNvSpPr/>
          <p:nvPr/>
        </p:nvSpPr>
        <p:spPr>
          <a:xfrm flipH="1">
            <a:off x="3483512" y="2926197"/>
            <a:ext cx="1308297" cy="2365131"/>
          </a:xfrm>
          <a:prstGeom prst="arc">
            <a:avLst>
              <a:gd name="adj1" fmla="val 16200000"/>
              <a:gd name="adj2" fmla="val 517518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直線單箭頭接點 9"/>
          <p:cNvCxnSpPr/>
          <p:nvPr/>
        </p:nvCxnSpPr>
        <p:spPr>
          <a:xfrm>
            <a:off x="3928696" y="1890346"/>
            <a:ext cx="63012" cy="1441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/>
          <p:cNvSpPr/>
          <p:nvPr/>
        </p:nvSpPr>
        <p:spPr>
          <a:xfrm>
            <a:off x="7429500" y="5530363"/>
            <a:ext cx="424361" cy="1946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5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8956" y="2407022"/>
            <a:ext cx="3299038" cy="331799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Experiments</a:t>
            </a:r>
            <a:br>
              <a:rPr lang="en-US" altLang="zh-TW" dirty="0" smtClean="0"/>
            </a:br>
            <a:r>
              <a:rPr lang="en-US" altLang="zh-TW" sz="2400" dirty="0" smtClean="0"/>
              <a:t>(W/O loss and </a:t>
            </a:r>
            <a:r>
              <a:rPr lang="en-US" altLang="zh-TW" sz="2400" dirty="0" smtClean="0"/>
              <a:t>different parameter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9268" y="671088"/>
            <a:ext cx="6838950" cy="138112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4"/>
          <a:srcRect r="51589"/>
          <a:stretch/>
        </p:blipFill>
        <p:spPr>
          <a:xfrm>
            <a:off x="3923320" y="1969899"/>
            <a:ext cx="4428728" cy="2305383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4"/>
          <a:srcRect l="51425"/>
          <a:stretch/>
        </p:blipFill>
        <p:spPr>
          <a:xfrm>
            <a:off x="3923320" y="4275282"/>
            <a:ext cx="4482780" cy="2325622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7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Outline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8288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US" sz="3600" dirty="0" smtClean="0"/>
              <a:t>Introduction</a:t>
            </a:r>
          </a:p>
          <a:p>
            <a:pPr marL="18288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endParaRPr lang="en-US" sz="3600" dirty="0" smtClean="0"/>
          </a:p>
          <a:p>
            <a:pPr marL="18288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US" sz="3600" dirty="0" smtClean="0"/>
              <a:t>Method</a:t>
            </a:r>
          </a:p>
          <a:p>
            <a:pPr marL="18288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endParaRPr lang="en-US" sz="3600" dirty="0" smtClean="0"/>
          </a:p>
          <a:p>
            <a:pPr marL="18288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US" sz="3600" dirty="0" smtClean="0"/>
              <a:t>Experiments(with conclusion)</a:t>
            </a:r>
            <a:endParaRPr sz="36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9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Outline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8288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Introduction</a:t>
            </a:r>
            <a:endParaRPr/>
          </a:p>
          <a:p>
            <a:pPr marL="685800" lvl="1" indent="-18288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Target</a:t>
            </a:r>
            <a:endParaRPr/>
          </a:p>
          <a:p>
            <a:pPr marL="685800" lvl="1" indent="-18288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Previous work</a:t>
            </a:r>
            <a:endParaRPr/>
          </a:p>
          <a:p>
            <a:pPr marL="685800" lvl="1" indent="-18288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Change in this paper</a:t>
            </a:r>
            <a:endParaRPr sz="360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Target</a:t>
            </a:r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3869268" y="2477079"/>
            <a:ext cx="7315200" cy="2786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8288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>
                <a:latin typeface="Corbel"/>
                <a:ea typeface="Corbel"/>
                <a:cs typeface="Corbel"/>
                <a:sym typeface="Corbel"/>
              </a:rPr>
              <a:t>Give a sentence x =[x</a:t>
            </a:r>
            <a:r>
              <a:rPr lang="en-US" sz="900">
                <a:latin typeface="Corbel"/>
                <a:ea typeface="Corbel"/>
                <a:cs typeface="Corbel"/>
                <a:sym typeface="Corbel"/>
              </a:rPr>
              <a:t>1</a:t>
            </a:r>
            <a:r>
              <a:rPr lang="en-US">
                <a:latin typeface="Corbel"/>
                <a:ea typeface="Corbel"/>
                <a:cs typeface="Corbel"/>
                <a:sym typeface="Corbel"/>
              </a:rPr>
              <a:t>, x</a:t>
            </a:r>
            <a:r>
              <a:rPr lang="en-US" sz="900">
                <a:latin typeface="Corbel"/>
                <a:ea typeface="Corbel"/>
                <a:cs typeface="Corbel"/>
                <a:sym typeface="Corbel"/>
              </a:rPr>
              <a:t>2</a:t>
            </a:r>
            <a:r>
              <a:rPr lang="en-US">
                <a:latin typeface="Corbel"/>
                <a:ea typeface="Corbel"/>
                <a:cs typeface="Corbel"/>
                <a:sym typeface="Corbel"/>
              </a:rPr>
              <a:t>, ..., x</a:t>
            </a:r>
            <a:r>
              <a:rPr lang="en-US" sz="900">
                <a:latin typeface="Corbel"/>
                <a:ea typeface="Corbel"/>
                <a:cs typeface="Corbel"/>
                <a:sym typeface="Corbel"/>
              </a:rPr>
              <a:t>n</a:t>
            </a:r>
            <a:r>
              <a:rPr lang="en-US">
                <a:latin typeface="Corbel"/>
                <a:ea typeface="Corbel"/>
                <a:cs typeface="Corbel"/>
                <a:sym typeface="Corbel"/>
              </a:rPr>
              <a:t>], x</a:t>
            </a:r>
            <a:r>
              <a:rPr lang="en-US" sz="900">
                <a:latin typeface="Corbel"/>
                <a:ea typeface="Corbel"/>
                <a:cs typeface="Corbel"/>
                <a:sym typeface="Corbel"/>
              </a:rPr>
              <a:t>i </a:t>
            </a:r>
            <a:r>
              <a:rPr lang="en-US">
                <a:latin typeface="Corbel"/>
                <a:ea typeface="Corbel"/>
                <a:cs typeface="Corbel"/>
                <a:sym typeface="Corbel"/>
              </a:rPr>
              <a:t>∈ </a:t>
            </a:r>
            <a:r>
              <a:rPr lang="en-US"/>
              <a:t>R</a:t>
            </a:r>
            <a:r>
              <a:rPr lang="en-US" baseline="30000"/>
              <a:t>dw</a:t>
            </a:r>
            <a:r>
              <a:rPr lang="en-US">
                <a:latin typeface="Corbel"/>
                <a:ea typeface="Corbel"/>
                <a:cs typeface="Corbel"/>
                <a:sym typeface="Corbel"/>
              </a:rPr>
              <a:t>, we want to do targeted sentiment analysis and get two tagging sequences: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AutoNum type="arabicPeriod"/>
            </a:pPr>
            <a:r>
              <a:rPr lang="en-US"/>
              <a:t>y</a:t>
            </a:r>
            <a:r>
              <a:rPr lang="en-US" baseline="30000"/>
              <a:t>T</a:t>
            </a:r>
            <a:r>
              <a:rPr lang="en-US">
                <a:latin typeface="Corbel"/>
                <a:ea typeface="Corbel"/>
                <a:cs typeface="Corbel"/>
                <a:sym typeface="Corbel"/>
              </a:rPr>
              <a:t>=[y</a:t>
            </a:r>
            <a:r>
              <a:rPr lang="en-US" baseline="30000">
                <a:latin typeface="Corbel"/>
                <a:ea typeface="Corbel"/>
                <a:cs typeface="Corbel"/>
                <a:sym typeface="Corbel"/>
              </a:rPr>
              <a:t>T</a:t>
            </a:r>
            <a:r>
              <a:rPr lang="en-US" baseline="-25000">
                <a:latin typeface="Corbel"/>
                <a:ea typeface="Corbel"/>
                <a:cs typeface="Corbel"/>
                <a:sym typeface="Corbel"/>
              </a:rPr>
              <a:t>1</a:t>
            </a:r>
            <a:r>
              <a:rPr lang="en-US" sz="900"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>
                <a:latin typeface="Corbel"/>
                <a:ea typeface="Corbel"/>
                <a:cs typeface="Corbel"/>
                <a:sym typeface="Corbel"/>
              </a:rPr>
              <a:t>,</a:t>
            </a:r>
            <a:r>
              <a:rPr lang="en-US"/>
              <a:t> y</a:t>
            </a:r>
            <a:r>
              <a:rPr lang="en-US" baseline="30000"/>
              <a:t>T</a:t>
            </a:r>
            <a:r>
              <a:rPr lang="en-US" baseline="-25000"/>
              <a:t>2</a:t>
            </a:r>
            <a:r>
              <a:rPr lang="en-US" sz="900"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>
                <a:latin typeface="Corbel"/>
                <a:ea typeface="Corbel"/>
                <a:cs typeface="Corbel"/>
                <a:sym typeface="Corbel"/>
              </a:rPr>
              <a:t>, ...,</a:t>
            </a:r>
            <a:r>
              <a:rPr lang="en-US"/>
              <a:t> y</a:t>
            </a:r>
            <a:r>
              <a:rPr lang="en-US" baseline="30000"/>
              <a:t>T</a:t>
            </a:r>
            <a:r>
              <a:rPr lang="en-US" baseline="-25000"/>
              <a:t>n</a:t>
            </a:r>
            <a:r>
              <a:rPr lang="en-US" sz="900"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>
                <a:latin typeface="Corbel"/>
                <a:ea typeface="Corbel"/>
                <a:cs typeface="Corbel"/>
                <a:sym typeface="Corbel"/>
              </a:rPr>
              <a:t>] for target extraction</a:t>
            </a:r>
            <a:endParaRPr>
              <a:latin typeface="Corbel"/>
              <a:ea typeface="Corbel"/>
              <a:cs typeface="Corbel"/>
              <a:sym typeface="Corbel"/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AutoNum type="arabicPeriod"/>
            </a:pPr>
            <a:r>
              <a:rPr lang="en-US"/>
              <a:t>y</a:t>
            </a:r>
            <a:r>
              <a:rPr lang="en-US" baseline="30000"/>
              <a:t>S</a:t>
            </a:r>
            <a:r>
              <a:rPr lang="en-US" sz="900"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>
                <a:latin typeface="Corbel"/>
                <a:ea typeface="Corbel"/>
                <a:cs typeface="Corbel"/>
                <a:sym typeface="Corbel"/>
              </a:rPr>
              <a:t>= [</a:t>
            </a:r>
            <a:r>
              <a:rPr lang="en-US"/>
              <a:t>y</a:t>
            </a:r>
            <a:r>
              <a:rPr lang="en-US" baseline="30000"/>
              <a:t>S</a:t>
            </a:r>
            <a:r>
              <a:rPr lang="en-US" baseline="-25000"/>
              <a:t>1</a:t>
            </a:r>
            <a:r>
              <a:rPr lang="en-US" sz="900"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>
                <a:latin typeface="Corbel"/>
                <a:ea typeface="Corbel"/>
                <a:cs typeface="Corbel"/>
                <a:sym typeface="Corbel"/>
              </a:rPr>
              <a:t>,</a:t>
            </a:r>
            <a:r>
              <a:rPr lang="en-US"/>
              <a:t> y</a:t>
            </a:r>
            <a:r>
              <a:rPr lang="en-US" baseline="30000"/>
              <a:t>S</a:t>
            </a:r>
            <a:r>
              <a:rPr lang="en-US" baseline="-25000"/>
              <a:t>2</a:t>
            </a:r>
            <a:r>
              <a:rPr lang="en-US" sz="900"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>
                <a:latin typeface="Corbel"/>
                <a:ea typeface="Corbel"/>
                <a:cs typeface="Corbel"/>
                <a:sym typeface="Corbel"/>
              </a:rPr>
              <a:t>, ...,</a:t>
            </a:r>
            <a:r>
              <a:rPr lang="en-US"/>
              <a:t> y</a:t>
            </a:r>
            <a:r>
              <a:rPr lang="en-US" baseline="30000"/>
              <a:t>S</a:t>
            </a:r>
            <a:r>
              <a:rPr lang="en-US" baseline="-25000"/>
              <a:t>n</a:t>
            </a:r>
            <a:r>
              <a:rPr lang="en-US" sz="900"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>
                <a:latin typeface="Corbel"/>
                <a:ea typeface="Corbel"/>
                <a:cs typeface="Corbel"/>
                <a:sym typeface="Corbel"/>
              </a:rPr>
              <a:t>] for target-based sentiment classification.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AutoNum type="arabicPeriod"/>
            </a:pPr>
            <a:r>
              <a:rPr lang="en-US"/>
              <a:t>The number of target extraction labels and sentiment classification labels are 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 baseline="-25000">
                <a:solidFill>
                  <a:srgbClr val="FF0000"/>
                </a:solidFill>
              </a:rPr>
              <a:t>tar</a:t>
            </a:r>
            <a:r>
              <a:rPr lang="en-US">
                <a:solidFill>
                  <a:srgbClr val="FF0000"/>
                </a:solidFill>
              </a:rPr>
              <a:t> and C</a:t>
            </a:r>
            <a:r>
              <a:rPr lang="en-US" baseline="-25000">
                <a:solidFill>
                  <a:srgbClr val="FF0000"/>
                </a:solidFill>
              </a:rPr>
              <a:t>sen</a:t>
            </a:r>
            <a:endParaRPr baseline="-25000">
              <a:solidFill>
                <a:srgbClr val="FF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Ex: Feel so sad about Whitney Houston. (as above) </a:t>
            </a:r>
            <a:endParaRPr/>
          </a:p>
        </p:txBody>
      </p:sp>
      <p:pic>
        <p:nvPicPr>
          <p:cNvPr id="102" name="Google Shape;10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93958" y="1123837"/>
            <a:ext cx="6590293" cy="1353243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3"/>
          <p:cNvSpPr/>
          <p:nvPr/>
        </p:nvSpPr>
        <p:spPr>
          <a:xfrm>
            <a:off x="3993958" y="5263355"/>
            <a:ext cx="719051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Use </a:t>
            </a:r>
            <a:r>
              <a:rPr lang="en-US" sz="180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BIO scheme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(Labeling  task) with </a:t>
            </a:r>
            <a:endParaRPr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named entity types  (e.g. person and organization)</a:t>
            </a:r>
            <a:endParaRPr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sentiment polarity types (e.g. positive, negative and neutral).</a:t>
            </a:r>
            <a:endParaRPr sz="18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838200" y="215496"/>
            <a:ext cx="1963189" cy="233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orbel"/>
              <a:buNone/>
            </a:pPr>
            <a:r>
              <a:rPr lang="en-US" sz="2400"/>
              <a:t/>
            </a:r>
            <a:br>
              <a:rPr lang="en-US" sz="2400"/>
            </a:br>
            <a:r>
              <a:rPr lang="en-US" sz="2400"/>
              <a:t>Previous work</a:t>
            </a:r>
            <a:br>
              <a:rPr lang="en-US" sz="2400"/>
            </a:br>
            <a:endParaRPr sz="2400"/>
          </a:p>
        </p:txBody>
      </p:sp>
      <p:sp>
        <p:nvSpPr>
          <p:cNvPr id="109" name="Google Shape;109;p4"/>
          <p:cNvSpPr txBox="1">
            <a:spLocks noGrp="1"/>
          </p:cNvSpPr>
          <p:nvPr>
            <p:ph type="body" idx="1"/>
          </p:nvPr>
        </p:nvSpPr>
        <p:spPr>
          <a:xfrm>
            <a:off x="3761202" y="2207924"/>
            <a:ext cx="7315200" cy="2294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8288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dirty="0"/>
              <a:t>Pay more attention to either target extraction or sentiment classification</a:t>
            </a:r>
            <a:r>
              <a:rPr lang="en-US" dirty="0">
                <a:solidFill>
                  <a:schemeClr val="accent6"/>
                </a:solidFill>
              </a:rPr>
              <a:t> independently</a:t>
            </a:r>
            <a:endParaRPr dirty="0">
              <a:solidFill>
                <a:schemeClr val="accent6"/>
              </a:solidFill>
            </a:endParaRPr>
          </a:p>
        </p:txBody>
      </p:sp>
      <p:sp>
        <p:nvSpPr>
          <p:cNvPr id="110" name="Google Shape;110;p4"/>
          <p:cNvSpPr/>
          <p:nvPr/>
        </p:nvSpPr>
        <p:spPr>
          <a:xfrm>
            <a:off x="-265788" y="3031915"/>
            <a:ext cx="360906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Previous work</a:t>
            </a:r>
            <a:endParaRPr dirty="0"/>
          </a:p>
        </p:txBody>
      </p:sp>
      <p:sp>
        <p:nvSpPr>
          <p:cNvPr id="111" name="Google Shape;111;p4"/>
          <p:cNvSpPr/>
          <p:nvPr/>
        </p:nvSpPr>
        <p:spPr>
          <a:xfrm>
            <a:off x="3761202" y="4502236"/>
            <a:ext cx="7876616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Pipeline method was the usual way in the past, but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</a:pPr>
            <a:r>
              <a:rPr lang="en-US" sz="2000" dirty="0">
                <a:solidFill>
                  <a:schemeClr val="accent6"/>
                </a:solidFill>
                <a:latin typeface="Corbel"/>
                <a:ea typeface="Corbel"/>
                <a:cs typeface="Corbel"/>
                <a:sym typeface="Corbel"/>
              </a:rPr>
              <a:t>Cannot fully take advantage </a:t>
            </a:r>
            <a:r>
              <a:rPr lang="en-US" sz="2000" dirty="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of the mutual benefits of the two subtasks</a:t>
            </a:r>
            <a:endParaRPr sz="2000" dirty="0">
              <a:solidFill>
                <a:srgbClr val="595959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112" name="Google Shape;11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93958" y="1123837"/>
            <a:ext cx="6590293" cy="135324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>
            <a:spLocks noGrp="1"/>
          </p:cNvSpPr>
          <p:nvPr>
            <p:ph type="title"/>
          </p:nvPr>
        </p:nvSpPr>
        <p:spPr>
          <a:xfrm>
            <a:off x="124332" y="1352437"/>
            <a:ext cx="2922544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 dirty="0"/>
              <a:t>New change </a:t>
            </a:r>
            <a:br>
              <a:rPr lang="en-US" dirty="0"/>
            </a:br>
            <a:r>
              <a:rPr lang="en-US" dirty="0"/>
              <a:t>in this paper</a:t>
            </a:r>
            <a:br>
              <a:rPr lang="en-US" dirty="0"/>
            </a:br>
            <a:endParaRPr dirty="0"/>
          </a:p>
        </p:txBody>
      </p:sp>
      <p:sp>
        <p:nvSpPr>
          <p:cNvPr id="118" name="Google Shape;118;p5"/>
          <p:cNvSpPr txBox="1">
            <a:spLocks noGrp="1"/>
          </p:cNvSpPr>
          <p:nvPr>
            <p:ph type="body" idx="1"/>
          </p:nvPr>
        </p:nvSpPr>
        <p:spPr>
          <a:xfrm>
            <a:off x="3993958" y="3017519"/>
            <a:ext cx="7315200" cy="2543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8288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Joint method(Modified)</a:t>
            </a:r>
            <a:endParaRPr/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US" sz="1800">
                <a:solidFill>
                  <a:schemeClr val="dk1"/>
                </a:solidFill>
              </a:rPr>
              <a:t>Care about relations between </a:t>
            </a:r>
            <a:r>
              <a:rPr lang="en-US" sz="1800">
                <a:solidFill>
                  <a:schemeClr val="accent6"/>
                </a:solidFill>
              </a:rPr>
              <a:t>Target extraction </a:t>
            </a:r>
            <a:r>
              <a:rPr lang="en-US" sz="1800">
                <a:solidFill>
                  <a:schemeClr val="dk1"/>
                </a:solidFill>
              </a:rPr>
              <a:t>and</a:t>
            </a:r>
            <a:r>
              <a:rPr lang="en-US" sz="1800"/>
              <a:t> </a:t>
            </a:r>
            <a:r>
              <a:rPr lang="en-US" sz="1800">
                <a:solidFill>
                  <a:schemeClr val="accent6"/>
                </a:solidFill>
              </a:rPr>
              <a:t>sentiment classification. </a:t>
            </a:r>
            <a:endParaRPr sz="1050">
              <a:solidFill>
                <a:schemeClr val="accent6"/>
              </a:solidFill>
            </a:endParaRPr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US" sz="1800">
                <a:solidFill>
                  <a:schemeClr val="dk1"/>
                </a:solidFill>
              </a:rPr>
              <a:t>By finding which words are modified by</a:t>
            </a:r>
            <a:r>
              <a:rPr lang="en-US" sz="1800">
                <a:solidFill>
                  <a:schemeClr val="accent6"/>
                </a:solidFill>
              </a:rPr>
              <a:t> sentiment clues</a:t>
            </a:r>
            <a:r>
              <a:rPr lang="en-US" sz="1800">
                <a:solidFill>
                  <a:schemeClr val="dk1"/>
                </a:solidFill>
              </a:rPr>
              <a:t>, the model could extract targets more accurately. </a:t>
            </a:r>
            <a:endParaRPr sz="1050">
              <a:solidFill>
                <a:schemeClr val="dk1"/>
              </a:solidFill>
            </a:endParaRPr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US" sz="1800">
                <a:solidFill>
                  <a:schemeClr val="dk1"/>
                </a:solidFill>
              </a:rPr>
              <a:t>Alleviate the overlap of two kinds of roles.</a:t>
            </a:r>
            <a:r>
              <a:rPr lang="en-US" sz="1800">
                <a:solidFill>
                  <a:schemeClr val="accent6"/>
                </a:solidFill>
              </a:rPr>
              <a:t>(Two kinds of loss)</a:t>
            </a:r>
            <a:endParaRPr sz="1800">
              <a:solidFill>
                <a:schemeClr val="accent6"/>
              </a:solidFill>
            </a:endParaRPr>
          </a:p>
        </p:txBody>
      </p:sp>
      <p:pic>
        <p:nvPicPr>
          <p:cNvPr id="119" name="Google Shape;11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93958" y="1123837"/>
            <a:ext cx="6590293" cy="135324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Outline</a:t>
            </a:r>
            <a:endParaRPr/>
          </a:p>
        </p:txBody>
      </p:sp>
      <p:sp>
        <p:nvSpPr>
          <p:cNvPr id="125" name="Google Shape;125;p6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8288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Method</a:t>
            </a:r>
            <a:endParaRPr/>
          </a:p>
          <a:p>
            <a:pPr marL="685800" lvl="1" indent="-18288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Architecture</a:t>
            </a:r>
            <a:endParaRPr/>
          </a:p>
          <a:p>
            <a:pPr marL="685800" lvl="1" indent="-18288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Coarse-grained</a:t>
            </a:r>
            <a:endParaRPr/>
          </a:p>
          <a:p>
            <a:pPr marL="685800" lvl="1" indent="-18288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Interaction</a:t>
            </a:r>
            <a:endParaRPr/>
          </a:p>
          <a:p>
            <a:pPr marL="685800" lvl="1" indent="-18288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Fine-grained</a:t>
            </a:r>
            <a:endParaRPr/>
          </a:p>
          <a:p>
            <a:pPr marL="685800" lvl="1" indent="-18288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Loss function</a:t>
            </a:r>
            <a:endParaRPr sz="3600"/>
          </a:p>
          <a:p>
            <a:pPr marL="182880" lvl="0" indent="-55879" algn="l" rtl="0">
              <a:lnSpc>
                <a:spcPct val="90000"/>
              </a:lnSpc>
              <a:spcBef>
                <a:spcPts val="145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64676" y="1153640"/>
            <a:ext cx="7227764" cy="3454739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7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Architecture</a:t>
            </a:r>
            <a:endParaRPr/>
          </a:p>
        </p:txBody>
      </p:sp>
      <p:sp>
        <p:nvSpPr>
          <p:cNvPr id="132" name="Google Shape;132;p7"/>
          <p:cNvSpPr/>
          <p:nvPr/>
        </p:nvSpPr>
        <p:spPr>
          <a:xfrm>
            <a:off x="4904508" y="1701338"/>
            <a:ext cx="2044931" cy="2083724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3" name="Google Shape;133;p7"/>
          <p:cNvSpPr/>
          <p:nvPr/>
        </p:nvSpPr>
        <p:spPr>
          <a:xfrm>
            <a:off x="4164675" y="1548938"/>
            <a:ext cx="667789" cy="2236124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4" name="Google Shape;134;p7"/>
          <p:cNvSpPr/>
          <p:nvPr/>
        </p:nvSpPr>
        <p:spPr>
          <a:xfrm>
            <a:off x="7153947" y="2028305"/>
            <a:ext cx="1951258" cy="1695797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5" name="Google Shape;135;p7"/>
          <p:cNvSpPr/>
          <p:nvPr/>
        </p:nvSpPr>
        <p:spPr>
          <a:xfrm>
            <a:off x="9234899" y="1787236"/>
            <a:ext cx="2080953" cy="1997826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136" name="Google Shape;136;p7"/>
          <p:cNvGrpSpPr/>
          <p:nvPr/>
        </p:nvGrpSpPr>
        <p:grpSpPr>
          <a:xfrm>
            <a:off x="3657231" y="696153"/>
            <a:ext cx="8098887" cy="422543"/>
            <a:chOff x="3773609" y="645541"/>
            <a:chExt cx="8098887" cy="422543"/>
          </a:xfrm>
        </p:grpSpPr>
        <p:sp>
          <p:nvSpPr>
            <p:cNvPr id="137" name="Google Shape;137;p7"/>
            <p:cNvSpPr/>
            <p:nvPr/>
          </p:nvSpPr>
          <p:spPr>
            <a:xfrm>
              <a:off x="3773609" y="698752"/>
              <a:ext cx="3254417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sentence x =[x</a:t>
              </a:r>
              <a:r>
                <a:rPr lang="en-US" sz="9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1</a:t>
              </a:r>
              <a:r>
                <a:rPr lang="en-US" sz="18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, x</a:t>
              </a:r>
              <a:r>
                <a:rPr lang="en-US" sz="9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2</a:t>
              </a:r>
              <a:r>
                <a:rPr lang="en-US" sz="18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, ..., x</a:t>
              </a:r>
              <a:r>
                <a:rPr lang="en-US" sz="9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n</a:t>
              </a:r>
              <a:r>
                <a:rPr lang="en-US" sz="18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], x</a:t>
              </a:r>
              <a:r>
                <a:rPr lang="en-US" sz="9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i </a:t>
              </a:r>
              <a:r>
                <a:rPr lang="en-US" sz="18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∈ R</a:t>
              </a:r>
              <a:r>
                <a:rPr lang="en-US" sz="1600" baseline="300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dw</a:t>
              </a:r>
              <a:endParaRPr sz="1600" baseline="30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138" name="Google Shape;138;p7"/>
            <p:cNvSpPr/>
            <p:nvPr/>
          </p:nvSpPr>
          <p:spPr>
            <a:xfrm>
              <a:off x="6977700" y="883418"/>
              <a:ext cx="997527" cy="16625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10775" cap="flat" cmpd="sng">
              <a:solidFill>
                <a:srgbClr val="2E87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139" name="Google Shape;139;p7"/>
            <p:cNvSpPr txBox="1"/>
            <p:nvPr/>
          </p:nvSpPr>
          <p:spPr>
            <a:xfrm>
              <a:off x="7125335" y="645541"/>
              <a:ext cx="641522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CNN</a:t>
              </a:r>
              <a:endParaRPr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8003488" y="698752"/>
              <a:ext cx="3869008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sentence ch =[ch</a:t>
              </a:r>
              <a:r>
                <a:rPr lang="en-US" sz="9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1</a:t>
              </a:r>
              <a:r>
                <a:rPr lang="en-US" sz="18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, ch</a:t>
              </a:r>
              <a:r>
                <a:rPr lang="en-US" sz="9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2</a:t>
              </a:r>
              <a:r>
                <a:rPr lang="en-US" sz="18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, ..., ch</a:t>
              </a:r>
              <a:r>
                <a:rPr lang="en-US" sz="9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n</a:t>
              </a:r>
              <a:r>
                <a:rPr lang="en-US" sz="18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], ch</a:t>
              </a:r>
              <a:r>
                <a:rPr lang="en-US" sz="9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i </a:t>
              </a:r>
              <a:r>
                <a:rPr lang="en-US" sz="18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∈ R</a:t>
              </a:r>
              <a:r>
                <a:rPr lang="en-US" sz="1600" baseline="30000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dch</a:t>
              </a:r>
              <a:endParaRPr sz="1600" baseline="30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</p:grpSp>
      <p:cxnSp>
        <p:nvCxnSpPr>
          <p:cNvPr id="141" name="Google Shape;141;p7"/>
          <p:cNvCxnSpPr/>
          <p:nvPr/>
        </p:nvCxnSpPr>
        <p:spPr>
          <a:xfrm>
            <a:off x="4164676" y="1065485"/>
            <a:ext cx="144872" cy="1228827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42" name="Google Shape;142;p7"/>
          <p:cNvCxnSpPr>
            <a:stCxn id="143" idx="0"/>
          </p:cNvCxnSpPr>
          <p:nvPr/>
        </p:nvCxnSpPr>
        <p:spPr>
          <a:xfrm rot="10800000">
            <a:off x="4881245" y="2853373"/>
            <a:ext cx="306000" cy="16272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43" name="Google Shape;143;p7"/>
          <p:cNvSpPr txBox="1"/>
          <p:nvPr/>
        </p:nvSpPr>
        <p:spPr>
          <a:xfrm>
            <a:off x="3425051" y="4480573"/>
            <a:ext cx="3524388" cy="307777"/>
          </a:xfrm>
          <a:prstGeom prst="rect">
            <a:avLst/>
          </a:prstGeom>
          <a:solidFill>
            <a:srgbClr val="B0E3ED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Concatenate</a:t>
            </a:r>
            <a:r>
              <a:rPr lang="en-US" sz="1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two embedding and do </a:t>
            </a:r>
            <a:r>
              <a:rPr lang="en-US" sz="1400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Bi-GRU</a:t>
            </a:r>
            <a:endParaRPr sz="1400">
              <a:solidFill>
                <a:srgbClr val="FF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144" name="Google Shape;144;p7"/>
          <p:cNvCxnSpPr>
            <a:stCxn id="145" idx="3"/>
          </p:cNvCxnSpPr>
          <p:nvPr/>
        </p:nvCxnSpPr>
        <p:spPr>
          <a:xfrm rot="10800000">
            <a:off x="5846283" y="2891653"/>
            <a:ext cx="1530000" cy="29823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45" name="Google Shape;145;p7"/>
          <p:cNvSpPr txBox="1"/>
          <p:nvPr/>
        </p:nvSpPr>
        <p:spPr>
          <a:xfrm>
            <a:off x="4476469" y="5612343"/>
            <a:ext cx="2899814" cy="523220"/>
          </a:xfrm>
          <a:prstGeom prst="rect">
            <a:avLst/>
          </a:prstGeom>
          <a:solidFill>
            <a:srgbClr val="B0E3ED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Find </a:t>
            </a:r>
            <a:r>
              <a:rPr lang="en-US" sz="1400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probability</a:t>
            </a:r>
            <a:r>
              <a:rPr lang="en-US" sz="1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inferring to a </a:t>
            </a:r>
            <a:r>
              <a:rPr lang="en-US" sz="1400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part of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target and a sentiment clue</a:t>
            </a:r>
            <a:endParaRPr sz="14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6" name="Google Shape;146;p7"/>
          <p:cNvSpPr/>
          <p:nvPr/>
        </p:nvSpPr>
        <p:spPr>
          <a:xfrm>
            <a:off x="7460195" y="5165167"/>
            <a:ext cx="3901440" cy="738664"/>
          </a:xfrm>
          <a:prstGeom prst="rect">
            <a:avLst/>
          </a:prstGeom>
          <a:solidFill>
            <a:srgbClr val="B0E3ED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Design an interaction mechanism to </a:t>
            </a:r>
            <a:r>
              <a:rPr lang="en-US" sz="1400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build information exchange process</a:t>
            </a:r>
            <a:r>
              <a:rPr lang="en-US" sz="1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between target and their corresponding sentiment clues.</a:t>
            </a:r>
            <a:endParaRPr sz="14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147" name="Google Shape;147;p7"/>
          <p:cNvCxnSpPr>
            <a:stCxn id="146" idx="0"/>
          </p:cNvCxnSpPr>
          <p:nvPr/>
        </p:nvCxnSpPr>
        <p:spPr>
          <a:xfrm rot="10800000">
            <a:off x="8064515" y="2859967"/>
            <a:ext cx="1346400" cy="23052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48" name="Google Shape;148;p7"/>
          <p:cNvCxnSpPr/>
          <p:nvPr/>
        </p:nvCxnSpPr>
        <p:spPr>
          <a:xfrm>
            <a:off x="9301942" y="515389"/>
            <a:ext cx="275435" cy="188973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49" name="Google Shape;149;p7"/>
          <p:cNvSpPr txBox="1"/>
          <p:nvPr/>
        </p:nvSpPr>
        <p:spPr>
          <a:xfrm>
            <a:off x="8164115" y="355971"/>
            <a:ext cx="1522981" cy="307777"/>
          </a:xfrm>
          <a:prstGeom prst="rect">
            <a:avLst/>
          </a:prstGeom>
          <a:solidFill>
            <a:srgbClr val="B0E3ED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Two layer Bi-GRU </a:t>
            </a:r>
            <a:endParaRPr sz="14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64676" y="1153640"/>
            <a:ext cx="7227764" cy="3454739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8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/>
              <a:t>Architecture</a:t>
            </a:r>
            <a:endParaRPr/>
          </a:p>
        </p:txBody>
      </p:sp>
      <p:sp>
        <p:nvSpPr>
          <p:cNvPr id="156" name="Google Shape;156;p8"/>
          <p:cNvSpPr/>
          <p:nvPr/>
        </p:nvSpPr>
        <p:spPr>
          <a:xfrm>
            <a:off x="4904508" y="1701338"/>
            <a:ext cx="2044931" cy="2083724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7" name="Google Shape;157;p8"/>
          <p:cNvSpPr/>
          <p:nvPr/>
        </p:nvSpPr>
        <p:spPr>
          <a:xfrm>
            <a:off x="4164675" y="1548938"/>
            <a:ext cx="667789" cy="2236124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8" name="Google Shape;158;p8"/>
          <p:cNvSpPr/>
          <p:nvPr/>
        </p:nvSpPr>
        <p:spPr>
          <a:xfrm>
            <a:off x="7153947" y="2028305"/>
            <a:ext cx="1951258" cy="1695797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9" name="Google Shape;159;p8"/>
          <p:cNvSpPr/>
          <p:nvPr/>
        </p:nvSpPr>
        <p:spPr>
          <a:xfrm>
            <a:off x="9234899" y="1787236"/>
            <a:ext cx="2080953" cy="1997826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160" name="Google Shape;160;p8"/>
          <p:cNvCxnSpPr/>
          <p:nvPr/>
        </p:nvCxnSpPr>
        <p:spPr>
          <a:xfrm rot="10800000" flipH="1">
            <a:off x="6417425" y="3973484"/>
            <a:ext cx="2552008" cy="90608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61" name="Google Shape;161;p8"/>
          <p:cNvCxnSpPr/>
          <p:nvPr/>
        </p:nvCxnSpPr>
        <p:spPr>
          <a:xfrm>
            <a:off x="6766560" y="1205345"/>
            <a:ext cx="2202873" cy="495993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62" name="Google Shape;162;p8"/>
          <p:cNvSpPr txBox="1"/>
          <p:nvPr/>
        </p:nvSpPr>
        <p:spPr>
          <a:xfrm>
            <a:off x="4201007" y="581527"/>
            <a:ext cx="4037060" cy="584775"/>
          </a:xfrm>
          <a:prstGeom prst="rect">
            <a:avLst/>
          </a:prstGeom>
          <a:solidFill>
            <a:srgbClr val="D7F0F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Learn specific gravity &amp; use CRF to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model the dependencies between labels </a:t>
            </a:r>
            <a:endParaRPr sz="16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3" name="Google Shape;163;p8"/>
          <p:cNvSpPr txBox="1"/>
          <p:nvPr/>
        </p:nvSpPr>
        <p:spPr>
          <a:xfrm>
            <a:off x="4051992" y="4867433"/>
            <a:ext cx="4037060" cy="584775"/>
          </a:xfrm>
          <a:prstGeom prst="rect">
            <a:avLst/>
          </a:prstGeom>
          <a:solidFill>
            <a:srgbClr val="D7F0F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Learn specific gravity &amp; use CRF to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model the dependencies between labels </a:t>
            </a:r>
            <a:endParaRPr sz="16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框架">
  <a:themeElements>
    <a:clrScheme name="框架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602</Words>
  <Application>Microsoft Office PowerPoint</Application>
  <PresentationFormat>寬螢幕</PresentationFormat>
  <Paragraphs>112</Paragraphs>
  <Slides>19</Slides>
  <Notes>17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4" baseType="lpstr">
      <vt:lpstr>Corbel</vt:lpstr>
      <vt:lpstr>Noto Sans Symbols</vt:lpstr>
      <vt:lpstr>新細明體</vt:lpstr>
      <vt:lpstr>Arial</vt:lpstr>
      <vt:lpstr>框架</vt:lpstr>
      <vt:lpstr>Interactive Multi-Grained Joint Model for Targeted Sentiment Analysis</vt:lpstr>
      <vt:lpstr>Outline</vt:lpstr>
      <vt:lpstr>Outline</vt:lpstr>
      <vt:lpstr>Target</vt:lpstr>
      <vt:lpstr> Previous work </vt:lpstr>
      <vt:lpstr>New change  in this paper </vt:lpstr>
      <vt:lpstr>Outline</vt:lpstr>
      <vt:lpstr>Architecture</vt:lpstr>
      <vt:lpstr>Architecture</vt:lpstr>
      <vt:lpstr>Coarse-grained</vt:lpstr>
      <vt:lpstr>Interaction</vt:lpstr>
      <vt:lpstr>Interaction</vt:lpstr>
      <vt:lpstr>Interaction</vt:lpstr>
      <vt:lpstr>Fine-grained</vt:lpstr>
      <vt:lpstr>Fine-grained (CRF)</vt:lpstr>
      <vt:lpstr>Loss function</vt:lpstr>
      <vt:lpstr>Experiments</vt:lpstr>
      <vt:lpstr>Experiments (With other method) (W/O partial work)</vt:lpstr>
      <vt:lpstr>Experiments (W/O loss and different parameter)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Multi-Grained Joint Model for Targeted Sentiment Analysis</dc:title>
  <dc:creator>sky1102</dc:creator>
  <cp:lastModifiedBy>sky1102</cp:lastModifiedBy>
  <cp:revision>21</cp:revision>
  <dcterms:created xsi:type="dcterms:W3CDTF">2020-10-24T05:19:51Z</dcterms:created>
  <dcterms:modified xsi:type="dcterms:W3CDTF">2020-11-30T14:09:01Z</dcterms:modified>
</cp:coreProperties>
</file>